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8" r:id="rId3"/>
    <p:sldId id="257" r:id="rId4"/>
    <p:sldId id="263" r:id="rId5"/>
    <p:sldId id="261" r:id="rId6"/>
    <p:sldId id="260" r:id="rId7"/>
    <p:sldId id="259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13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Tuesday, March 9,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814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Tuesday, March 9,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18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Tuesday, March 9,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840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Tuesday, March 9,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05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Tuesday, March 9,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399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Tuesday, March 9,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14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Tuesday, March 9, 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989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Tuesday, March 9, 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99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Tuesday, March 9, 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866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Tuesday, March 9,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Tuesday, March 9,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233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Tuesday, March 9, 2021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55324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D896123-1B32-4CB1-B2ED-E34BBC26B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mosaic of colorful geometric shapes">
            <a:extLst>
              <a:ext uri="{FF2B5EF4-FFF2-40B4-BE49-F238E27FC236}">
                <a16:creationId xmlns:a16="http://schemas.microsoft.com/office/drawing/2014/main" id="{D617E56D-0673-4936-9E24-B6E565CA36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07" b="422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4F04D94-5D02-443B-801E-0CAC1D4EB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6400372"/>
            <a:ext cx="12192000" cy="456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57DA40C-10B8-4678-8433-AA03ED65E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0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F237BB-AF96-4958-87A0-231B784B2C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1114" y="620486"/>
            <a:ext cx="5344886" cy="4062547"/>
          </a:xfrm>
        </p:spPr>
        <p:txBody>
          <a:bodyPr anchor="b">
            <a:normAutofit/>
          </a:bodyPr>
          <a:lstStyle/>
          <a:p>
            <a:pPr algn="l"/>
            <a:r>
              <a:rPr lang="en-US" sz="3700" dirty="0">
                <a:solidFill>
                  <a:schemeClr val="bg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Revolution Ct</a:t>
            </a:r>
            <a:br>
              <a:rPr lang="en-US" sz="3700" dirty="0">
                <a:solidFill>
                  <a:schemeClr val="bg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</a:br>
            <a:r>
              <a:rPr lang="en-US" sz="3700" dirty="0">
                <a:solidFill>
                  <a:schemeClr val="bg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Hyperdrive</a:t>
            </a:r>
            <a:br>
              <a:rPr lang="en-US" sz="3700" dirty="0">
                <a:solidFill>
                  <a:schemeClr val="bg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</a:br>
            <a:br>
              <a:rPr lang="en-US" sz="3700" dirty="0">
                <a:solidFill>
                  <a:schemeClr val="bg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</a:br>
            <a:r>
              <a:rPr lang="en-US" sz="3700" dirty="0">
                <a:solidFill>
                  <a:schemeClr val="bg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 for</a:t>
            </a:r>
            <a:br>
              <a:rPr lang="en-US" sz="3700" dirty="0">
                <a:solidFill>
                  <a:schemeClr val="bg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</a:br>
            <a:br>
              <a:rPr lang="en-US" sz="3700" dirty="0">
                <a:solidFill>
                  <a:schemeClr val="bg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</a:br>
            <a:r>
              <a:rPr lang="en-US" sz="3700" dirty="0">
                <a:solidFill>
                  <a:schemeClr val="bg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Pediatric Patients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FF3D9AA-2746-40BA-A174-3C45EA458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0BF160C-EC5F-45F5-9B8D-197AFA37B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76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26028-0059-4DF5-AAF9-183F9F979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76479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Arial Rounded MT Bold" panose="020F0704030504030204" pitchFamily="34" charset="0"/>
              </a:rPr>
              <a:t>Revolution CT has a feature called hyperdrive installed on our pediatric protocols.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DA3CE-1F21-49BA-9E90-1FE80F6BE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60320"/>
            <a:ext cx="10241280" cy="3511295"/>
          </a:xfrm>
        </p:spPr>
        <p:txBody>
          <a:bodyPr>
            <a:normAutofit fontScale="85000" lnSpcReduction="10000"/>
          </a:bodyPr>
          <a:lstStyle/>
          <a:p>
            <a:endParaRPr lang="en-US" sz="3200" dirty="0"/>
          </a:p>
          <a:p>
            <a:r>
              <a:rPr lang="en-US" sz="3200" dirty="0">
                <a:latin typeface="Arial Rounded MT Bold" panose="020F0704030504030204" pitchFamily="34" charset="0"/>
              </a:rPr>
              <a:t>Hyperdrive is exactly as it sounds; it drives the CT couch extremely fast. </a:t>
            </a:r>
          </a:p>
          <a:p>
            <a:r>
              <a:rPr lang="en-US" sz="3200" dirty="0">
                <a:latin typeface="Arial Rounded MT Bold" panose="020F0704030504030204" pitchFamily="34" charset="0"/>
              </a:rPr>
              <a:t>This feature is enabled on the scouts (200mm/sec), as well as on our helical scan acquisition. </a:t>
            </a:r>
          </a:p>
          <a:p>
            <a:r>
              <a:rPr lang="en-US" sz="3200" dirty="0">
                <a:latin typeface="Arial Rounded MT Bold" panose="020F0704030504030204" pitchFamily="34" charset="0"/>
              </a:rPr>
              <a:t>This couch speed can surprise anyone assisting the patient.</a:t>
            </a:r>
          </a:p>
        </p:txBody>
      </p:sp>
    </p:spTree>
    <p:extLst>
      <p:ext uri="{BB962C8B-B14F-4D97-AF65-F5344CB8AC3E}">
        <p14:creationId xmlns:p14="http://schemas.microsoft.com/office/powerpoint/2010/main" val="1861339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EEBF3-1E7E-4986-B261-D7F983113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215667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ial Rounded MT Bold" panose="020F0704030504030204" pitchFamily="34" charset="0"/>
              </a:rPr>
              <a:t>When scanning pediatric patients, </a:t>
            </a:r>
            <a:r>
              <a:rPr lang="en-US" u="sng" dirty="0">
                <a:latin typeface="Arial Rounded MT Bold" panose="020F0704030504030204" pitchFamily="34" charset="0"/>
              </a:rPr>
              <a:t>do</a:t>
            </a:r>
            <a:r>
              <a:rPr lang="en-US" dirty="0">
                <a:latin typeface="Arial Rounded MT Bold" panose="020F0704030504030204" pitchFamily="34" charset="0"/>
              </a:rPr>
              <a:t> </a:t>
            </a:r>
            <a:r>
              <a:rPr lang="en-US" u="sng" dirty="0">
                <a:latin typeface="Arial Rounded MT Bold" panose="020F0704030504030204" pitchFamily="34" charset="0"/>
              </a:rPr>
              <a:t>not</a:t>
            </a:r>
            <a:r>
              <a:rPr lang="en-US" dirty="0">
                <a:latin typeface="Arial Rounded MT Bold" panose="020F0704030504030204" pitchFamily="34" charset="0"/>
              </a:rPr>
              <a:t> place trauma plastic underneath the patient. </a:t>
            </a:r>
            <a:r>
              <a:rPr lang="en-US" sz="2700" dirty="0">
                <a:latin typeface="Arial Rounded MT Bold" panose="020F0704030504030204" pitchFamily="34" charset="0"/>
              </a:rPr>
              <a:t>(This applies to any scanner not just revolution CT)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747C0-D74D-4ED4-966D-72FEA60B9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3135086"/>
            <a:ext cx="10241280" cy="2936530"/>
          </a:xfrm>
        </p:spPr>
        <p:txBody>
          <a:bodyPr>
            <a:normAutofit fontScale="85000" lnSpcReduction="10000"/>
          </a:bodyPr>
          <a:lstStyle/>
          <a:p>
            <a:r>
              <a:rPr lang="en-US" sz="3200" dirty="0">
                <a:latin typeface="Arial Rounded MT Bold" panose="020F0704030504030204" pitchFamily="34" charset="0"/>
              </a:rPr>
              <a:t> It is too slippery, and allows for the patients to easily slide up or down the couch in the z-direction. </a:t>
            </a:r>
          </a:p>
          <a:p>
            <a:r>
              <a:rPr lang="en-US" sz="3200" dirty="0">
                <a:latin typeface="Arial Rounded MT Bold" panose="020F0704030504030204" pitchFamily="34" charset="0"/>
              </a:rPr>
              <a:t>If the patient is moved from their original scout’s ZERO position, ANATOMY WILL BE MISSED. </a:t>
            </a:r>
          </a:p>
          <a:p>
            <a:r>
              <a:rPr lang="en-US" sz="3200" dirty="0">
                <a:latin typeface="Arial Rounded MT Bold" panose="020F0704030504030204" pitchFamily="34" charset="0"/>
              </a:rPr>
              <a:t>The GE Slicker is less slippery and should alleviate this issue.</a:t>
            </a:r>
          </a:p>
        </p:txBody>
      </p:sp>
    </p:spTree>
    <p:extLst>
      <p:ext uri="{BB962C8B-B14F-4D97-AF65-F5344CB8AC3E}">
        <p14:creationId xmlns:p14="http://schemas.microsoft.com/office/powerpoint/2010/main" val="3001029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4D896123-1B32-4CB1-B2ED-E34BBC26B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mosaic of colorful geometric shapes">
            <a:extLst>
              <a:ext uri="{FF2B5EF4-FFF2-40B4-BE49-F238E27FC236}">
                <a16:creationId xmlns:a16="http://schemas.microsoft.com/office/drawing/2014/main" id="{D617E56D-0673-4936-9E24-B6E565CA36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07" b="422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54F04D94-5D02-443B-801E-0CAC1D4EB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6400372"/>
            <a:ext cx="12192000" cy="456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57DA40C-10B8-4678-8433-AA03ED65E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0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F237BB-AF96-4958-87A0-231B784B2C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1114" y="486697"/>
            <a:ext cx="7326086" cy="5285453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u="sng" dirty="0">
                <a:solidFill>
                  <a:schemeClr val="bg1"/>
                </a:solidFill>
                <a:latin typeface="Arial Rounded MT Bold" panose="020F0704030504030204" pitchFamily="34" charset="0"/>
              </a:rPr>
              <a:t>warn</a:t>
            </a: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those assisting the Pediatric patient with their CT scan of Hyperdrive.</a:t>
            </a:r>
            <a:b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</a:br>
            <a:b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</a:br>
            <a:r>
              <a:rPr lang="en-US" sz="3600" u="sng" dirty="0">
                <a:solidFill>
                  <a:schemeClr val="bg1"/>
                </a:solidFill>
                <a:latin typeface="Arial Rounded MT Bold" panose="020F0704030504030204" pitchFamily="34" charset="0"/>
              </a:rPr>
              <a:t>Communication</a:t>
            </a:r>
            <a:r>
              <a:rPr lang="en-U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with those assisting the pediatric patient is key to success.</a:t>
            </a:r>
            <a:endParaRPr lang="en-US" sz="3600" dirty="0">
              <a:solidFill>
                <a:schemeClr val="bg1"/>
              </a:solidFill>
              <a:latin typeface="Arial Rounded MT Bold" panose="020F0704030504030204" pitchFamily="34" charset="0"/>
              <a:cs typeface="Aharoni" panose="02010803020104030203" pitchFamily="2" charset="-79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FF3D9AA-2746-40BA-A174-3C45EA458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0BF160C-EC5F-45F5-9B8D-197AFA37B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48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4C0F9-088A-4002-9F04-BDE0E9F86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90550"/>
            <a:ext cx="10241280" cy="54810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Arial Rounded MT Bold" panose="020F0704030504030204" pitchFamily="34" charset="0"/>
              </a:rPr>
              <a:t>The combination of </a:t>
            </a:r>
            <a:r>
              <a:rPr lang="en-US" sz="3200" u="sng" dirty="0">
                <a:latin typeface="Arial Rounded MT Bold" panose="020F0704030504030204" pitchFamily="34" charset="0"/>
              </a:rPr>
              <a:t>couch speed</a:t>
            </a:r>
            <a:r>
              <a:rPr lang="en-US" sz="3200" dirty="0">
                <a:latin typeface="Arial Rounded MT Bold" panose="020F0704030504030204" pitchFamily="34" charset="0"/>
              </a:rPr>
              <a:t>, parents/nurses </a:t>
            </a:r>
            <a:r>
              <a:rPr lang="en-US" sz="3200" u="sng" dirty="0">
                <a:latin typeface="Arial Rounded MT Bold" panose="020F0704030504030204" pitchFamily="34" charset="0"/>
              </a:rPr>
              <a:t>holding onto </a:t>
            </a:r>
            <a:r>
              <a:rPr lang="en-US" sz="3200" dirty="0">
                <a:latin typeface="Arial Rounded MT Bold" panose="020F0704030504030204" pitchFamily="34" charset="0"/>
              </a:rPr>
              <a:t>the non-sedated </a:t>
            </a:r>
            <a:r>
              <a:rPr lang="en-US" sz="3200" u="sng" dirty="0">
                <a:latin typeface="Arial Rounded MT Bold" panose="020F0704030504030204" pitchFamily="34" charset="0"/>
              </a:rPr>
              <a:t>patient’s arms</a:t>
            </a:r>
            <a:r>
              <a:rPr lang="en-US" sz="3200" dirty="0">
                <a:latin typeface="Arial Rounded MT Bold" panose="020F0704030504030204" pitchFamily="34" charset="0"/>
              </a:rPr>
              <a:t>, and </a:t>
            </a:r>
            <a:r>
              <a:rPr lang="en-US" sz="3200" u="sng" dirty="0">
                <a:latin typeface="Arial Rounded MT Bold" panose="020F0704030504030204" pitchFamily="34" charset="0"/>
              </a:rPr>
              <a:t>trauma plastic </a:t>
            </a:r>
            <a:r>
              <a:rPr lang="en-US" sz="3200" dirty="0">
                <a:latin typeface="Arial Rounded MT Bold" panose="020F0704030504030204" pitchFamily="34" charset="0"/>
              </a:rPr>
              <a:t>under the patient creates the perfect scenario for the pediatric patient to slide up or down on the CT couch. </a:t>
            </a:r>
          </a:p>
          <a:p>
            <a:pPr marL="0" indent="0">
              <a:buNone/>
            </a:pPr>
            <a:endParaRPr lang="en-US" sz="3200" dirty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endParaRPr lang="en-US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842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picture containing text, indoor, monitor, black&#10;&#10;Description automatically generated">
            <a:extLst>
              <a:ext uri="{FF2B5EF4-FFF2-40B4-BE49-F238E27FC236}">
                <a16:creationId xmlns:a16="http://schemas.microsoft.com/office/drawing/2014/main" id="{7DAE194E-7319-4BE8-8ACA-2E8847338D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33055" y="442452"/>
            <a:ext cx="8248343" cy="2816829"/>
          </a:xfrm>
          <a:ln w="57150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5450D9-E1A6-42B9-9E6E-39564A8BE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55" y="3582814"/>
            <a:ext cx="8248343" cy="3037835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7BBD09-16F0-47D3-9C17-7143D7041951}"/>
              </a:ext>
            </a:extLst>
          </p:cNvPr>
          <p:cNvSpPr txBox="1"/>
          <p:nvPr/>
        </p:nvSpPr>
        <p:spPr>
          <a:xfrm>
            <a:off x="8447315" y="688767"/>
            <a:ext cx="292369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Rounded MT Bold" panose="020F0704030504030204" pitchFamily="34" charset="0"/>
              </a:rPr>
              <a:t>This patient has moved </a:t>
            </a:r>
            <a:r>
              <a:rPr lang="en-US" sz="2400" i="1" dirty="0">
                <a:latin typeface="Arial Rounded MT Bold" panose="020F0704030504030204" pitchFamily="34" charset="0"/>
              </a:rPr>
              <a:t>drastically superior</a:t>
            </a:r>
            <a:r>
              <a:rPr lang="en-US" sz="2400" dirty="0">
                <a:latin typeface="Arial Rounded MT Bold" panose="020F0704030504030204" pitchFamily="34" charset="0"/>
              </a:rPr>
              <a:t> in the z-axis from the scout position. </a:t>
            </a:r>
          </a:p>
          <a:p>
            <a:endParaRPr lang="en-US" sz="2400" dirty="0">
              <a:latin typeface="Arial Rounded MT Bold" panose="020F0704030504030204" pitchFamily="34" charset="0"/>
            </a:endParaRPr>
          </a:p>
          <a:p>
            <a:r>
              <a:rPr lang="en-US" sz="2400" dirty="0">
                <a:latin typeface="Arial Rounded MT Bold" panose="020F0704030504030204" pitchFamily="34" charset="0"/>
              </a:rPr>
              <a:t>This patient was scanned twice attempting to cover the chest with IV contrast. This patient had to be</a:t>
            </a:r>
            <a:r>
              <a:rPr lang="en-US" sz="2400" i="1" dirty="0">
                <a:latin typeface="Arial Rounded MT Bold" panose="020F0704030504030204" pitchFamily="34" charset="0"/>
              </a:rPr>
              <a:t> rescheduled </a:t>
            </a:r>
            <a:r>
              <a:rPr lang="en-US" sz="2400" dirty="0">
                <a:latin typeface="Arial Rounded MT Bold" panose="020F0704030504030204" pitchFamily="34" charset="0"/>
              </a:rPr>
              <a:t>to attempt again. </a:t>
            </a:r>
          </a:p>
        </p:txBody>
      </p:sp>
    </p:spTree>
    <p:extLst>
      <p:ext uri="{BB962C8B-B14F-4D97-AF65-F5344CB8AC3E}">
        <p14:creationId xmlns:p14="http://schemas.microsoft.com/office/powerpoint/2010/main" val="1966733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81488-BC63-425B-8EED-F165E05BDBC9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00000" flipV="1">
            <a:off x="417392" y="3215147"/>
            <a:ext cx="11195483" cy="2979175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latin typeface="Arial Rounded MT Bold" panose="020F0704030504030204" pitchFamily="34" charset="0"/>
              </a:rPr>
              <a:t>When the patient came back, the exact same issue occurred in which the patient slid up the table after the scout.</a:t>
            </a:r>
          </a:p>
          <a:p>
            <a:r>
              <a:rPr lang="en-US" sz="3200" dirty="0">
                <a:latin typeface="Arial Rounded MT Bold" panose="020F0704030504030204" pitchFamily="34" charset="0"/>
              </a:rPr>
              <a:t>Half of the targeted anatomy was missed, and the patient had to </a:t>
            </a:r>
            <a:r>
              <a:rPr lang="en-US" sz="3200">
                <a:latin typeface="Arial Rounded MT Bold" panose="020F0704030504030204" pitchFamily="34" charset="0"/>
              </a:rPr>
              <a:t>be re-scanned </a:t>
            </a:r>
            <a:r>
              <a:rPr lang="en-US" sz="3200" dirty="0">
                <a:latin typeface="Arial Rounded MT Bold" panose="020F0704030504030204" pitchFamily="34" charset="0"/>
              </a:rPr>
              <a:t>yet again.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3BFFA6-3424-4B33-8726-D45F0A401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7" y="362112"/>
            <a:ext cx="11887205" cy="2450593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4287141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4000">
              <a:schemeClr val="accent3">
                <a:lumMod val="40000"/>
                <a:lumOff val="60000"/>
              </a:schemeClr>
            </a:gs>
            <a:gs pos="100000">
              <a:schemeClr val="bg1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81488-BC63-425B-8EED-F165E05BD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916" y="2910445"/>
            <a:ext cx="5268037" cy="2567508"/>
          </a:xfrm>
        </p:spPr>
        <p:txBody>
          <a:bodyPr anchor="t">
            <a:normAutofit/>
          </a:bodyPr>
          <a:lstStyle/>
          <a:p>
            <a:r>
              <a:rPr lang="en-US" dirty="0">
                <a:latin typeface="Arial Rounded MT Bold" panose="020F0704030504030204" pitchFamily="34" charset="0"/>
              </a:rPr>
              <a:t>Removing trauma plastic as well as using a Med-Vac/papoose will help reduce radiation dose by decreasing repeat CT scans due to motion and/or missed anatomy.</a:t>
            </a:r>
          </a:p>
          <a:p>
            <a:endParaRPr lang="en-US" sz="2000" dirty="0"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172146-6120-4327-8426-B299DA1BFA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2"/>
          <a:stretch/>
        </p:blipFill>
        <p:spPr>
          <a:xfrm>
            <a:off x="7047513" y="975645"/>
            <a:ext cx="4443447" cy="4443447"/>
          </a:xfrm>
          <a:custGeom>
            <a:avLst/>
            <a:gdLst/>
            <a:ahLst/>
            <a:cxnLst/>
            <a:rect l="l" t="t" r="r" b="b"/>
            <a:pathLst>
              <a:path w="4694238" h="4694238">
                <a:moveTo>
                  <a:pt x="2347119" y="0"/>
                </a:moveTo>
                <a:cubicBezTo>
                  <a:pt x="3643397" y="0"/>
                  <a:pt x="4694238" y="1050841"/>
                  <a:pt x="4694238" y="2347119"/>
                </a:cubicBezTo>
                <a:cubicBezTo>
                  <a:pt x="4694238" y="3643397"/>
                  <a:pt x="3643397" y="4694238"/>
                  <a:pt x="2347119" y="4694238"/>
                </a:cubicBezTo>
                <a:cubicBezTo>
                  <a:pt x="1050841" y="4694238"/>
                  <a:pt x="0" y="3643397"/>
                  <a:pt x="0" y="2347119"/>
                </a:cubicBezTo>
                <a:cubicBezTo>
                  <a:pt x="0" y="1050841"/>
                  <a:pt x="1050841" y="0"/>
                  <a:pt x="2347119" y="0"/>
                </a:cubicBezTo>
                <a:close/>
              </a:path>
            </a:pathLst>
          </a:custGeom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70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A766DC-3182-45A3-B02E-7836F0BFEE4A}"/>
              </a:ext>
            </a:extLst>
          </p:cNvPr>
          <p:cNvSpPr txBox="1"/>
          <p:nvPr/>
        </p:nvSpPr>
        <p:spPr>
          <a:xfrm>
            <a:off x="701040" y="555523"/>
            <a:ext cx="608379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 Rounded MT Bold" panose="020F0704030504030204" pitchFamily="34" charset="0"/>
              </a:rPr>
              <a:t>MED-VAC Child Immobilizer devices will help restrict motion.</a:t>
            </a:r>
          </a:p>
          <a:p>
            <a:endParaRPr lang="en-US" sz="4000" dirty="0">
              <a:latin typeface="Arial Rounded MT Bold" panose="020F070403050403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922073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AnalogousFromLightSeedRightStep">
      <a:dk1>
        <a:srgbClr val="000000"/>
      </a:dk1>
      <a:lt1>
        <a:srgbClr val="FFFFFF"/>
      </a:lt1>
      <a:dk2>
        <a:srgbClr val="3A3621"/>
      </a:dk2>
      <a:lt2>
        <a:srgbClr val="E2E8E5"/>
      </a:lt2>
      <a:accent1>
        <a:srgbClr val="EA73A4"/>
      </a:accent1>
      <a:accent2>
        <a:srgbClr val="E55454"/>
      </a:accent2>
      <a:accent3>
        <a:srgbClr val="E59053"/>
      </a:accent3>
      <a:accent4>
        <a:srgbClr val="B6A343"/>
      </a:accent4>
      <a:accent5>
        <a:srgbClr val="95AB54"/>
      </a:accent5>
      <a:accent6>
        <a:srgbClr val="69B643"/>
      </a:accent6>
      <a:hlink>
        <a:srgbClr val="578F78"/>
      </a:hlink>
      <a:folHlink>
        <a:srgbClr val="7F7F7F"/>
      </a:folHlink>
    </a:clrScheme>
    <a:fontScheme name="Avenir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333</Words>
  <Application>Microsoft Office PowerPoint</Application>
  <PresentationFormat>Widescreen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Arial Rounded MT Bold</vt:lpstr>
      <vt:lpstr>Tw Cen MT</vt:lpstr>
      <vt:lpstr>GradientRiseVTI</vt:lpstr>
      <vt:lpstr>Revolution Ct Hyperdrive   for  Pediatric Patients</vt:lpstr>
      <vt:lpstr>Revolution CT has a feature called hyperdrive installed on our pediatric protocols.</vt:lpstr>
      <vt:lpstr>When scanning pediatric patients, do not place trauma plastic underneath the patient. (This applies to any scanner not just revolution CT) </vt:lpstr>
      <vt:lpstr>warn those assisting the Pediatric patient with their CT scan of Hyperdrive.  Communication with those assisting the pediatric patient is key to success.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 Ct Hyperdrive   for  Pediatric Patients</dc:title>
  <dc:creator>RACHEL MARIE BLADORN</dc:creator>
  <cp:lastModifiedBy>RACHEL MARIE BLADORN</cp:lastModifiedBy>
  <cp:revision>5</cp:revision>
  <dcterms:created xsi:type="dcterms:W3CDTF">2021-03-09T16:56:21Z</dcterms:created>
  <dcterms:modified xsi:type="dcterms:W3CDTF">2021-03-09T17:33:44Z</dcterms:modified>
</cp:coreProperties>
</file>